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3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32FE8-8258-4AA7-95ED-60101B4CAC10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356D1-9F80-494B-9A4A-5779A68B9C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5550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710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1452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165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494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135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401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231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576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6694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866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836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D5DF-9E65-4BC1-8ED6-E538793C3D6E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222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ecoah.org.mx/informes-de-avances-de-gestion-financiera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iecoah.org.mx/informes-de-avances-de-gestion-financier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o 30"/>
          <p:cNvGrpSpPr/>
          <p:nvPr/>
        </p:nvGrpSpPr>
        <p:grpSpPr>
          <a:xfrm>
            <a:off x="4191420" y="193205"/>
            <a:ext cx="4297980" cy="1443085"/>
            <a:chOff x="7820286" y="994753"/>
            <a:chExt cx="4297980" cy="1443085"/>
          </a:xfrm>
        </p:grpSpPr>
        <p:sp>
          <p:nvSpPr>
            <p:cNvPr id="32" name="Rectángulo 31"/>
            <p:cNvSpPr/>
            <p:nvPr/>
          </p:nvSpPr>
          <p:spPr>
            <a:xfrm>
              <a:off x="7820286" y="994753"/>
              <a:ext cx="256987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abril de 2025</a:t>
              </a:r>
            </a:p>
          </p:txBody>
        </p:sp>
        <p:sp>
          <p:nvSpPr>
            <p:cNvPr id="33" name="Rectángulo 32"/>
            <p:cNvSpPr/>
            <p:nvPr/>
          </p:nvSpPr>
          <p:spPr>
            <a:xfrm>
              <a:off x="7820286" y="1422175"/>
              <a:ext cx="4297980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endPara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C.P. Aída Leticia De la Garza Muñoz</a:t>
              </a:r>
            </a:p>
            <a:p>
              <a:r>
                <a:rPr lang="es-MX" sz="1200" b="1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11" name="CuadroTexto 10"/>
          <p:cNvSpPr txBox="1"/>
          <p:nvPr/>
        </p:nvSpPr>
        <p:spPr>
          <a:xfrm>
            <a:off x="516829" y="2570717"/>
            <a:ext cx="7349183" cy="3338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s-MX" dirty="0"/>
              <a:t>El Instituto Electoral de Coahuila pone a su disposición el enlace a través del cual podrá acceder a la información detallada de su estado financiero, así como al uso y manejo de su presupuesto, según lo establece el artículo 31, fracción III de la Ley de Acceso a la Información Pública para el Estado de Coahuila de Zaragoza:</a:t>
            </a:r>
          </a:p>
          <a:p>
            <a:pPr algn="just">
              <a:lnSpc>
                <a:spcPct val="200000"/>
              </a:lnSpc>
            </a:pPr>
            <a:r>
              <a:rPr lang="es-MX" dirty="0">
                <a:hlinkClick r:id="rId3"/>
              </a:rPr>
              <a:t>informes de avances de </a:t>
            </a:r>
            <a:r>
              <a:rPr lang="es-MX" dirty="0" err="1">
                <a:hlinkClick r:id="rId3"/>
              </a:rPr>
              <a:t>gestion</a:t>
            </a:r>
            <a:r>
              <a:rPr lang="es-MX" dirty="0">
                <a:hlinkClick r:id="rId3"/>
              </a:rPr>
              <a:t> financiera – Instituto Electoral de Coahuila</a:t>
            </a:r>
            <a:endParaRPr lang="es-MX" dirty="0"/>
          </a:p>
        </p:txBody>
      </p:sp>
      <p:sp>
        <p:nvSpPr>
          <p:cNvPr id="12" name="Rectángulo 11"/>
          <p:cNvSpPr/>
          <p:nvPr/>
        </p:nvSpPr>
        <p:spPr>
          <a:xfrm>
            <a:off x="2278923" y="1831277"/>
            <a:ext cx="34883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dirty="0">
                <a:solidFill>
                  <a:srgbClr val="7C3F99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68CDC51-8395-4EB7-9FFB-288C94EA44B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2939" y="394602"/>
            <a:ext cx="2798757" cy="964278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A2D9AE55-A256-46BD-B959-203425323B58}"/>
              </a:ext>
            </a:extLst>
          </p:cNvPr>
          <p:cNvSpPr/>
          <p:nvPr/>
        </p:nvSpPr>
        <p:spPr>
          <a:xfrm>
            <a:off x="8851993" y="3934691"/>
            <a:ext cx="2841243" cy="2327564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>
                <a:latin typeface="Arial Rounded MT Bold" panose="020F0704030504030204" pitchFamily="34" charset="0"/>
              </a:rPr>
              <a:t>Artículo 31</a:t>
            </a:r>
          </a:p>
          <a:p>
            <a:pPr algn="ctr"/>
            <a:r>
              <a:rPr lang="es-MX" sz="2000" b="1" dirty="0">
                <a:latin typeface="Arial Rounded MT Bold" panose="020F0704030504030204" pitchFamily="34" charset="0"/>
              </a:rPr>
              <a:t>Fracción III</a:t>
            </a:r>
          </a:p>
          <a:p>
            <a:pPr algn="ctr"/>
            <a:r>
              <a:rPr lang="es-MX" sz="2000" dirty="0">
                <a:latin typeface="Arial Rounded MT Bold" panose="020F0704030504030204" pitchFamily="34" charset="0"/>
              </a:rPr>
              <a:t>La información detallada sobre su estado financiero.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E10EC50-EFB0-7679-D590-F1FA47D40E8A}"/>
              </a:ext>
            </a:extLst>
          </p:cNvPr>
          <p:cNvSpPr/>
          <p:nvPr/>
        </p:nvSpPr>
        <p:spPr>
          <a:xfrm>
            <a:off x="4191420" y="578702"/>
            <a:ext cx="1749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</a:p>
          <a:p>
            <a:r>
              <a:rPr lang="es-ES" sz="1200" b="1" dirty="0">
                <a:solidFill>
                  <a:srgbClr val="6F0579"/>
                </a:solidFill>
              </a:rPr>
              <a:t>01 al </a:t>
            </a:r>
            <a:r>
              <a:rPr lang="es-MX" sz="1200" b="1" dirty="0">
                <a:solidFill>
                  <a:srgbClr val="6F0579"/>
                </a:solidFill>
              </a:rPr>
              <a:t>30 de abril </a:t>
            </a:r>
            <a:r>
              <a:rPr lang="es-ES" sz="1200" b="1" dirty="0">
                <a:solidFill>
                  <a:srgbClr val="6F0579"/>
                </a:solidFill>
              </a:rPr>
              <a:t>de 2025</a:t>
            </a:r>
            <a:endParaRPr lang="es-MX" sz="1200" b="1" dirty="0">
              <a:solidFill>
                <a:srgbClr val="6F05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939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468CDC51-8395-4EB7-9FFB-288C94EA44B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2939" y="394602"/>
            <a:ext cx="2798757" cy="964278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A2D9AE55-A256-46BD-B959-203425323B58}"/>
              </a:ext>
            </a:extLst>
          </p:cNvPr>
          <p:cNvSpPr/>
          <p:nvPr/>
        </p:nvSpPr>
        <p:spPr>
          <a:xfrm>
            <a:off x="8851993" y="3934691"/>
            <a:ext cx="2841243" cy="2327564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>
                <a:latin typeface="Arial Rounded MT Bold" panose="020F0704030504030204" pitchFamily="34" charset="0"/>
              </a:rPr>
              <a:t>Artículo 31</a:t>
            </a:r>
          </a:p>
          <a:p>
            <a:pPr algn="ctr"/>
            <a:r>
              <a:rPr lang="es-MX" sz="2000" b="1" dirty="0">
                <a:latin typeface="Arial Rounded MT Bold" panose="020F0704030504030204" pitchFamily="34" charset="0"/>
              </a:rPr>
              <a:t>Fracción III</a:t>
            </a:r>
          </a:p>
          <a:p>
            <a:pPr algn="ctr"/>
            <a:r>
              <a:rPr lang="es-MX" sz="2000" dirty="0">
                <a:latin typeface="Arial Rounded MT Bold" panose="020F0704030504030204" pitchFamily="34" charset="0"/>
              </a:rPr>
              <a:t>La información detallada sobre su estado financiero.</a:t>
            </a:r>
          </a:p>
        </p:txBody>
      </p:sp>
      <p:sp>
        <p:nvSpPr>
          <p:cNvPr id="2" name="Subtítulo 2">
            <a:extLst>
              <a:ext uri="{FF2B5EF4-FFF2-40B4-BE49-F238E27FC236}">
                <a16:creationId xmlns:a16="http://schemas.microsoft.com/office/drawing/2014/main" id="{6D48C059-7EA6-BFE4-A81A-FD068695B637}"/>
              </a:ext>
            </a:extLst>
          </p:cNvPr>
          <p:cNvSpPr txBox="1">
            <a:spLocks/>
          </p:cNvSpPr>
          <p:nvPr/>
        </p:nvSpPr>
        <p:spPr>
          <a:xfrm>
            <a:off x="353425" y="621930"/>
            <a:ext cx="7289579" cy="561413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acuerdo con el </a:t>
            </a:r>
            <a:r>
              <a:rPr lang="es-MX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periodo de conservación de la información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de conformidad con los Lineamientos Técnicos Generales para la publicación, homologación y estandarización de la información de las obligaciones establecidas en el Título Quinto y en la fracción IV del artículo 31 de la Ley General de Transparencia y Acceso a la Información Pública, que deben de difundir los sujetos obligados en los portales de Internet y en la Plataforma Nacional de Transparencia; </a:t>
            </a: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 pone a su disposición la información detallada sobre los Estados Financieros de los ejercicios 2019, 2020, 2021, 2022, 2023 y 2024 mediante el siguiente vinculo electrónico </a:t>
            </a:r>
          </a:p>
          <a:p>
            <a:pPr algn="just">
              <a:lnSpc>
                <a:spcPct val="200000"/>
              </a:lnSpc>
            </a:pPr>
            <a:r>
              <a:rPr lang="es-MX" dirty="0">
                <a:hlinkClick r:id="rId4"/>
              </a:rPr>
              <a:t>informes de avances de </a:t>
            </a:r>
            <a:r>
              <a:rPr lang="es-MX" dirty="0" err="1">
                <a:hlinkClick r:id="rId4"/>
              </a:rPr>
              <a:t>gestion</a:t>
            </a:r>
            <a:r>
              <a:rPr lang="es-MX" dirty="0">
                <a:hlinkClick r:id="rId4"/>
              </a:rPr>
              <a:t> financiera – Instituto Electoral de Coahuila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740544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1852</TotalTime>
  <Words>263</Words>
  <Application>Microsoft Office PowerPoint</Application>
  <PresentationFormat>Panorámica</PresentationFormat>
  <Paragraphs>20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Yolanda Medrano</cp:lastModifiedBy>
  <cp:revision>142</cp:revision>
  <cp:lastPrinted>2016-02-08T17:12:47Z</cp:lastPrinted>
  <dcterms:created xsi:type="dcterms:W3CDTF">2016-01-18T17:46:42Z</dcterms:created>
  <dcterms:modified xsi:type="dcterms:W3CDTF">2025-05-05T18:59:59Z</dcterms:modified>
</cp:coreProperties>
</file>